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0" r:id="rId4"/>
    <p:sldId id="259" r:id="rId5"/>
    <p:sldId id="261" r:id="rId6"/>
    <p:sldId id="262" r:id="rId7"/>
    <p:sldId id="263" r:id="rId8"/>
    <p:sldId id="265"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D6D91CA-6C23-40C7-A52B-B89C7F998855}">
          <p14:sldIdLst>
            <p14:sldId id="256"/>
            <p14:sldId id="258"/>
            <p14:sldId id="260"/>
            <p14:sldId id="259"/>
            <p14:sldId id="261"/>
            <p14:sldId id="262"/>
            <p14:sldId id="263"/>
            <p14:sldId id="265"/>
            <p14:sldId id="264"/>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4" d="100"/>
          <a:sy n="74" d="100"/>
        </p:scale>
        <p:origin x="376"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0D10F-DD61-4789-8838-F530612EBA3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1BC8E5A-C7B6-4006-B46B-72E33B859C2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D76DE1-BAB4-4F30-92D1-F478FDDDEDB5}"/>
              </a:ext>
            </a:extLst>
          </p:cNvPr>
          <p:cNvSpPr>
            <a:spLocks noGrp="1"/>
          </p:cNvSpPr>
          <p:nvPr>
            <p:ph type="dt" sz="half" idx="10"/>
          </p:nvPr>
        </p:nvSpPr>
        <p:spPr/>
        <p:txBody>
          <a:bodyPr/>
          <a:lstStyle/>
          <a:p>
            <a:fld id="{49507F0B-A8F8-49CE-B10B-90D2919138E6}" type="datetimeFigureOut">
              <a:rPr lang="en-US" smtClean="0"/>
              <a:t>8/8/2025</a:t>
            </a:fld>
            <a:endParaRPr lang="en-US"/>
          </a:p>
        </p:txBody>
      </p:sp>
      <p:sp>
        <p:nvSpPr>
          <p:cNvPr id="5" name="Footer Placeholder 4">
            <a:extLst>
              <a:ext uri="{FF2B5EF4-FFF2-40B4-BE49-F238E27FC236}">
                <a16:creationId xmlns:a16="http://schemas.microsoft.com/office/drawing/2014/main" id="{8580205C-FA65-4C76-BBB1-9FF8200BB1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54E69C-0E06-4824-B187-95613A882F22}"/>
              </a:ext>
            </a:extLst>
          </p:cNvPr>
          <p:cNvSpPr>
            <a:spLocks noGrp="1"/>
          </p:cNvSpPr>
          <p:nvPr>
            <p:ph type="sldNum" sz="quarter" idx="12"/>
          </p:nvPr>
        </p:nvSpPr>
        <p:spPr/>
        <p:txBody>
          <a:bodyPr/>
          <a:lstStyle/>
          <a:p>
            <a:fld id="{D53BA3DF-1F54-43C7-A28D-92C8E9B6D1AF}" type="slidenum">
              <a:rPr lang="en-US" smtClean="0"/>
              <a:t>‹#›</a:t>
            </a:fld>
            <a:endParaRPr lang="en-US"/>
          </a:p>
        </p:txBody>
      </p:sp>
    </p:spTree>
    <p:extLst>
      <p:ext uri="{BB962C8B-B14F-4D97-AF65-F5344CB8AC3E}">
        <p14:creationId xmlns:p14="http://schemas.microsoft.com/office/powerpoint/2010/main" val="3203346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B1DA4-F125-4153-A433-AAE857358F9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CB3D74-8F57-40F7-9760-BAEB10CD32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651136-6C89-499C-B824-9895C88D9EC1}"/>
              </a:ext>
            </a:extLst>
          </p:cNvPr>
          <p:cNvSpPr>
            <a:spLocks noGrp="1"/>
          </p:cNvSpPr>
          <p:nvPr>
            <p:ph type="dt" sz="half" idx="10"/>
          </p:nvPr>
        </p:nvSpPr>
        <p:spPr/>
        <p:txBody>
          <a:bodyPr/>
          <a:lstStyle/>
          <a:p>
            <a:fld id="{49507F0B-A8F8-49CE-B10B-90D2919138E6}" type="datetimeFigureOut">
              <a:rPr lang="en-US" smtClean="0"/>
              <a:t>8/8/2025</a:t>
            </a:fld>
            <a:endParaRPr lang="en-US"/>
          </a:p>
        </p:txBody>
      </p:sp>
      <p:sp>
        <p:nvSpPr>
          <p:cNvPr id="5" name="Footer Placeholder 4">
            <a:extLst>
              <a:ext uri="{FF2B5EF4-FFF2-40B4-BE49-F238E27FC236}">
                <a16:creationId xmlns:a16="http://schemas.microsoft.com/office/drawing/2014/main" id="{16A1DA54-1EA1-4C69-AF38-F2E2004C41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01725F-19A0-4488-A597-8B702A95F717}"/>
              </a:ext>
            </a:extLst>
          </p:cNvPr>
          <p:cNvSpPr>
            <a:spLocks noGrp="1"/>
          </p:cNvSpPr>
          <p:nvPr>
            <p:ph type="sldNum" sz="quarter" idx="12"/>
          </p:nvPr>
        </p:nvSpPr>
        <p:spPr/>
        <p:txBody>
          <a:bodyPr/>
          <a:lstStyle/>
          <a:p>
            <a:fld id="{D53BA3DF-1F54-43C7-A28D-92C8E9B6D1AF}" type="slidenum">
              <a:rPr lang="en-US" smtClean="0"/>
              <a:t>‹#›</a:t>
            </a:fld>
            <a:endParaRPr lang="en-US"/>
          </a:p>
        </p:txBody>
      </p:sp>
    </p:spTree>
    <p:extLst>
      <p:ext uri="{BB962C8B-B14F-4D97-AF65-F5344CB8AC3E}">
        <p14:creationId xmlns:p14="http://schemas.microsoft.com/office/powerpoint/2010/main" val="2096787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1260AD-FF80-4C80-8AAA-F81EA09C302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13C7A84-D1F7-49CA-9830-25131966298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D07B3C-30A2-450C-851E-36DD28003F8B}"/>
              </a:ext>
            </a:extLst>
          </p:cNvPr>
          <p:cNvSpPr>
            <a:spLocks noGrp="1"/>
          </p:cNvSpPr>
          <p:nvPr>
            <p:ph type="dt" sz="half" idx="10"/>
          </p:nvPr>
        </p:nvSpPr>
        <p:spPr/>
        <p:txBody>
          <a:bodyPr/>
          <a:lstStyle/>
          <a:p>
            <a:fld id="{49507F0B-A8F8-49CE-B10B-90D2919138E6}" type="datetimeFigureOut">
              <a:rPr lang="en-US" smtClean="0"/>
              <a:t>8/8/2025</a:t>
            </a:fld>
            <a:endParaRPr lang="en-US"/>
          </a:p>
        </p:txBody>
      </p:sp>
      <p:sp>
        <p:nvSpPr>
          <p:cNvPr id="5" name="Footer Placeholder 4">
            <a:extLst>
              <a:ext uri="{FF2B5EF4-FFF2-40B4-BE49-F238E27FC236}">
                <a16:creationId xmlns:a16="http://schemas.microsoft.com/office/drawing/2014/main" id="{518F7976-7A09-4378-93D9-7AFEAC35BC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8F4ADE-90A3-4FD8-BBE0-717F5FEDA61C}"/>
              </a:ext>
            </a:extLst>
          </p:cNvPr>
          <p:cNvSpPr>
            <a:spLocks noGrp="1"/>
          </p:cNvSpPr>
          <p:nvPr>
            <p:ph type="sldNum" sz="quarter" idx="12"/>
          </p:nvPr>
        </p:nvSpPr>
        <p:spPr/>
        <p:txBody>
          <a:bodyPr/>
          <a:lstStyle/>
          <a:p>
            <a:fld id="{D53BA3DF-1F54-43C7-A28D-92C8E9B6D1AF}" type="slidenum">
              <a:rPr lang="en-US" smtClean="0"/>
              <a:t>‹#›</a:t>
            </a:fld>
            <a:endParaRPr lang="en-US"/>
          </a:p>
        </p:txBody>
      </p:sp>
    </p:spTree>
    <p:extLst>
      <p:ext uri="{BB962C8B-B14F-4D97-AF65-F5344CB8AC3E}">
        <p14:creationId xmlns:p14="http://schemas.microsoft.com/office/powerpoint/2010/main" val="3788201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ABB73-6C63-4AEC-B571-77061EBE19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111E89-5B37-4868-9656-7DC18EC2734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285D50-EBB2-4B40-AA0B-55B3DCBC4146}"/>
              </a:ext>
            </a:extLst>
          </p:cNvPr>
          <p:cNvSpPr>
            <a:spLocks noGrp="1"/>
          </p:cNvSpPr>
          <p:nvPr>
            <p:ph type="dt" sz="half" idx="10"/>
          </p:nvPr>
        </p:nvSpPr>
        <p:spPr/>
        <p:txBody>
          <a:bodyPr/>
          <a:lstStyle/>
          <a:p>
            <a:fld id="{49507F0B-A8F8-49CE-B10B-90D2919138E6}" type="datetimeFigureOut">
              <a:rPr lang="en-US" smtClean="0"/>
              <a:t>8/8/2025</a:t>
            </a:fld>
            <a:endParaRPr lang="en-US"/>
          </a:p>
        </p:txBody>
      </p:sp>
      <p:sp>
        <p:nvSpPr>
          <p:cNvPr id="5" name="Footer Placeholder 4">
            <a:extLst>
              <a:ext uri="{FF2B5EF4-FFF2-40B4-BE49-F238E27FC236}">
                <a16:creationId xmlns:a16="http://schemas.microsoft.com/office/drawing/2014/main" id="{B2AF73C9-E07C-4119-A373-BBF75EA49F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BDEF10-5CFF-4706-9872-E2F95AD91055}"/>
              </a:ext>
            </a:extLst>
          </p:cNvPr>
          <p:cNvSpPr>
            <a:spLocks noGrp="1"/>
          </p:cNvSpPr>
          <p:nvPr>
            <p:ph type="sldNum" sz="quarter" idx="12"/>
          </p:nvPr>
        </p:nvSpPr>
        <p:spPr/>
        <p:txBody>
          <a:bodyPr/>
          <a:lstStyle/>
          <a:p>
            <a:fld id="{D53BA3DF-1F54-43C7-A28D-92C8E9B6D1AF}" type="slidenum">
              <a:rPr lang="en-US" smtClean="0"/>
              <a:t>‹#›</a:t>
            </a:fld>
            <a:endParaRPr lang="en-US"/>
          </a:p>
        </p:txBody>
      </p:sp>
    </p:spTree>
    <p:extLst>
      <p:ext uri="{BB962C8B-B14F-4D97-AF65-F5344CB8AC3E}">
        <p14:creationId xmlns:p14="http://schemas.microsoft.com/office/powerpoint/2010/main" val="3910134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E0F64-D7F9-40F8-B4E3-5964BD32B13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B519C41-E327-47F5-8076-31044852E12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CFD9125-3A6F-40E4-A331-9B45B0A29865}"/>
              </a:ext>
            </a:extLst>
          </p:cNvPr>
          <p:cNvSpPr>
            <a:spLocks noGrp="1"/>
          </p:cNvSpPr>
          <p:nvPr>
            <p:ph type="dt" sz="half" idx="10"/>
          </p:nvPr>
        </p:nvSpPr>
        <p:spPr/>
        <p:txBody>
          <a:bodyPr/>
          <a:lstStyle/>
          <a:p>
            <a:fld id="{49507F0B-A8F8-49CE-B10B-90D2919138E6}" type="datetimeFigureOut">
              <a:rPr lang="en-US" smtClean="0"/>
              <a:t>8/8/2025</a:t>
            </a:fld>
            <a:endParaRPr lang="en-US"/>
          </a:p>
        </p:txBody>
      </p:sp>
      <p:sp>
        <p:nvSpPr>
          <p:cNvPr id="5" name="Footer Placeholder 4">
            <a:extLst>
              <a:ext uri="{FF2B5EF4-FFF2-40B4-BE49-F238E27FC236}">
                <a16:creationId xmlns:a16="http://schemas.microsoft.com/office/drawing/2014/main" id="{7B144760-1EC0-4652-BA99-B89D168A7A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526B60-5E4A-407A-AA78-35C2531761C9}"/>
              </a:ext>
            </a:extLst>
          </p:cNvPr>
          <p:cNvSpPr>
            <a:spLocks noGrp="1"/>
          </p:cNvSpPr>
          <p:nvPr>
            <p:ph type="sldNum" sz="quarter" idx="12"/>
          </p:nvPr>
        </p:nvSpPr>
        <p:spPr/>
        <p:txBody>
          <a:bodyPr/>
          <a:lstStyle/>
          <a:p>
            <a:fld id="{D53BA3DF-1F54-43C7-A28D-92C8E9B6D1AF}" type="slidenum">
              <a:rPr lang="en-US" smtClean="0"/>
              <a:t>‹#›</a:t>
            </a:fld>
            <a:endParaRPr lang="en-US"/>
          </a:p>
        </p:txBody>
      </p:sp>
    </p:spTree>
    <p:extLst>
      <p:ext uri="{BB962C8B-B14F-4D97-AF65-F5344CB8AC3E}">
        <p14:creationId xmlns:p14="http://schemas.microsoft.com/office/powerpoint/2010/main" val="970915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AFD66-B138-48C7-AF6C-1A0125263E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96E37C-4F64-405F-96F0-3FF9300B364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12EA2EE-7CC8-4CC7-B996-CB4E26F9035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23FCD7F-9248-4B79-AAE6-A874CD2CC881}"/>
              </a:ext>
            </a:extLst>
          </p:cNvPr>
          <p:cNvSpPr>
            <a:spLocks noGrp="1"/>
          </p:cNvSpPr>
          <p:nvPr>
            <p:ph type="dt" sz="half" idx="10"/>
          </p:nvPr>
        </p:nvSpPr>
        <p:spPr/>
        <p:txBody>
          <a:bodyPr/>
          <a:lstStyle/>
          <a:p>
            <a:fld id="{49507F0B-A8F8-49CE-B10B-90D2919138E6}" type="datetimeFigureOut">
              <a:rPr lang="en-US" smtClean="0"/>
              <a:t>8/8/2025</a:t>
            </a:fld>
            <a:endParaRPr lang="en-US"/>
          </a:p>
        </p:txBody>
      </p:sp>
      <p:sp>
        <p:nvSpPr>
          <p:cNvPr id="6" name="Footer Placeholder 5">
            <a:extLst>
              <a:ext uri="{FF2B5EF4-FFF2-40B4-BE49-F238E27FC236}">
                <a16:creationId xmlns:a16="http://schemas.microsoft.com/office/drawing/2014/main" id="{BDF1F3BD-0BF6-4A80-AE1C-47B539740C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BADBA8-3CD2-4D70-B035-8E99F530D341}"/>
              </a:ext>
            </a:extLst>
          </p:cNvPr>
          <p:cNvSpPr>
            <a:spLocks noGrp="1"/>
          </p:cNvSpPr>
          <p:nvPr>
            <p:ph type="sldNum" sz="quarter" idx="12"/>
          </p:nvPr>
        </p:nvSpPr>
        <p:spPr/>
        <p:txBody>
          <a:bodyPr/>
          <a:lstStyle/>
          <a:p>
            <a:fld id="{D53BA3DF-1F54-43C7-A28D-92C8E9B6D1AF}" type="slidenum">
              <a:rPr lang="en-US" smtClean="0"/>
              <a:t>‹#›</a:t>
            </a:fld>
            <a:endParaRPr lang="en-US"/>
          </a:p>
        </p:txBody>
      </p:sp>
    </p:spTree>
    <p:extLst>
      <p:ext uri="{BB962C8B-B14F-4D97-AF65-F5344CB8AC3E}">
        <p14:creationId xmlns:p14="http://schemas.microsoft.com/office/powerpoint/2010/main" val="912401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AF8A5-0978-4542-997F-470B0DD719E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29AC2DB-B95E-4328-8B77-306CAAC34B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89EB1B-F57C-446C-BCDC-90452B92E28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FDE5D0B-88D2-44E3-A31C-EFE6192590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FF7828-E3A1-4DEF-B9D5-92CACF2181A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9658AC2-3916-4BEF-ADDD-9A8594BFA24E}"/>
              </a:ext>
            </a:extLst>
          </p:cNvPr>
          <p:cNvSpPr>
            <a:spLocks noGrp="1"/>
          </p:cNvSpPr>
          <p:nvPr>
            <p:ph type="dt" sz="half" idx="10"/>
          </p:nvPr>
        </p:nvSpPr>
        <p:spPr/>
        <p:txBody>
          <a:bodyPr/>
          <a:lstStyle/>
          <a:p>
            <a:fld id="{49507F0B-A8F8-49CE-B10B-90D2919138E6}" type="datetimeFigureOut">
              <a:rPr lang="en-US" smtClean="0"/>
              <a:t>8/8/2025</a:t>
            </a:fld>
            <a:endParaRPr lang="en-US"/>
          </a:p>
        </p:txBody>
      </p:sp>
      <p:sp>
        <p:nvSpPr>
          <p:cNvPr id="8" name="Footer Placeholder 7">
            <a:extLst>
              <a:ext uri="{FF2B5EF4-FFF2-40B4-BE49-F238E27FC236}">
                <a16:creationId xmlns:a16="http://schemas.microsoft.com/office/drawing/2014/main" id="{29D80EF6-7983-43B7-9285-14A6E9A5DF3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48797BA-5665-4067-BDCD-72ED8991B488}"/>
              </a:ext>
            </a:extLst>
          </p:cNvPr>
          <p:cNvSpPr>
            <a:spLocks noGrp="1"/>
          </p:cNvSpPr>
          <p:nvPr>
            <p:ph type="sldNum" sz="quarter" idx="12"/>
          </p:nvPr>
        </p:nvSpPr>
        <p:spPr/>
        <p:txBody>
          <a:bodyPr/>
          <a:lstStyle/>
          <a:p>
            <a:fld id="{D53BA3DF-1F54-43C7-A28D-92C8E9B6D1AF}" type="slidenum">
              <a:rPr lang="en-US" smtClean="0"/>
              <a:t>‹#›</a:t>
            </a:fld>
            <a:endParaRPr lang="en-US"/>
          </a:p>
        </p:txBody>
      </p:sp>
    </p:spTree>
    <p:extLst>
      <p:ext uri="{BB962C8B-B14F-4D97-AF65-F5344CB8AC3E}">
        <p14:creationId xmlns:p14="http://schemas.microsoft.com/office/powerpoint/2010/main" val="4165528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5AC1A-1DF2-4CA1-B614-1A4FBD40A7E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E49C4A6-26B7-48B8-9912-4EAFD027525B}"/>
              </a:ext>
            </a:extLst>
          </p:cNvPr>
          <p:cNvSpPr>
            <a:spLocks noGrp="1"/>
          </p:cNvSpPr>
          <p:nvPr>
            <p:ph type="dt" sz="half" idx="10"/>
          </p:nvPr>
        </p:nvSpPr>
        <p:spPr/>
        <p:txBody>
          <a:bodyPr/>
          <a:lstStyle/>
          <a:p>
            <a:fld id="{49507F0B-A8F8-49CE-B10B-90D2919138E6}" type="datetimeFigureOut">
              <a:rPr lang="en-US" smtClean="0"/>
              <a:t>8/8/2025</a:t>
            </a:fld>
            <a:endParaRPr lang="en-US"/>
          </a:p>
        </p:txBody>
      </p:sp>
      <p:sp>
        <p:nvSpPr>
          <p:cNvPr id="4" name="Footer Placeholder 3">
            <a:extLst>
              <a:ext uri="{FF2B5EF4-FFF2-40B4-BE49-F238E27FC236}">
                <a16:creationId xmlns:a16="http://schemas.microsoft.com/office/drawing/2014/main" id="{2A00145A-18D7-4139-9B10-5FDBE941F99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27E4CEE-A631-49E8-8680-B80C30A676F2}"/>
              </a:ext>
            </a:extLst>
          </p:cNvPr>
          <p:cNvSpPr>
            <a:spLocks noGrp="1"/>
          </p:cNvSpPr>
          <p:nvPr>
            <p:ph type="sldNum" sz="quarter" idx="12"/>
          </p:nvPr>
        </p:nvSpPr>
        <p:spPr/>
        <p:txBody>
          <a:bodyPr/>
          <a:lstStyle/>
          <a:p>
            <a:fld id="{D53BA3DF-1F54-43C7-A28D-92C8E9B6D1AF}" type="slidenum">
              <a:rPr lang="en-US" smtClean="0"/>
              <a:t>‹#›</a:t>
            </a:fld>
            <a:endParaRPr lang="en-US"/>
          </a:p>
        </p:txBody>
      </p:sp>
    </p:spTree>
    <p:extLst>
      <p:ext uri="{BB962C8B-B14F-4D97-AF65-F5344CB8AC3E}">
        <p14:creationId xmlns:p14="http://schemas.microsoft.com/office/powerpoint/2010/main" val="1987779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8F1CD6-364C-4F39-8910-FEA5FAD9CCD4}"/>
              </a:ext>
            </a:extLst>
          </p:cNvPr>
          <p:cNvSpPr>
            <a:spLocks noGrp="1"/>
          </p:cNvSpPr>
          <p:nvPr>
            <p:ph type="dt" sz="half" idx="10"/>
          </p:nvPr>
        </p:nvSpPr>
        <p:spPr/>
        <p:txBody>
          <a:bodyPr/>
          <a:lstStyle/>
          <a:p>
            <a:fld id="{49507F0B-A8F8-49CE-B10B-90D2919138E6}" type="datetimeFigureOut">
              <a:rPr lang="en-US" smtClean="0"/>
              <a:t>8/8/2025</a:t>
            </a:fld>
            <a:endParaRPr lang="en-US"/>
          </a:p>
        </p:txBody>
      </p:sp>
      <p:sp>
        <p:nvSpPr>
          <p:cNvPr id="3" name="Footer Placeholder 2">
            <a:extLst>
              <a:ext uri="{FF2B5EF4-FFF2-40B4-BE49-F238E27FC236}">
                <a16:creationId xmlns:a16="http://schemas.microsoft.com/office/drawing/2014/main" id="{9809620F-8F92-48E6-8A8C-5874CF9A72D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90FE22-C3A5-4C4C-8531-A01EE2A15E64}"/>
              </a:ext>
            </a:extLst>
          </p:cNvPr>
          <p:cNvSpPr>
            <a:spLocks noGrp="1"/>
          </p:cNvSpPr>
          <p:nvPr>
            <p:ph type="sldNum" sz="quarter" idx="12"/>
          </p:nvPr>
        </p:nvSpPr>
        <p:spPr/>
        <p:txBody>
          <a:bodyPr/>
          <a:lstStyle/>
          <a:p>
            <a:fld id="{D53BA3DF-1F54-43C7-A28D-92C8E9B6D1AF}" type="slidenum">
              <a:rPr lang="en-US" smtClean="0"/>
              <a:t>‹#›</a:t>
            </a:fld>
            <a:endParaRPr lang="en-US"/>
          </a:p>
        </p:txBody>
      </p:sp>
    </p:spTree>
    <p:extLst>
      <p:ext uri="{BB962C8B-B14F-4D97-AF65-F5344CB8AC3E}">
        <p14:creationId xmlns:p14="http://schemas.microsoft.com/office/powerpoint/2010/main" val="2662130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D17AD-91BF-46D3-BBDD-AF908CE0A1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CD0F7D8-1396-4A76-ABC9-C3A67D9D30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C05096E-133F-49CA-8BC0-351ED5EC40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E1331B-3152-47C2-8734-B4B86DECC68D}"/>
              </a:ext>
            </a:extLst>
          </p:cNvPr>
          <p:cNvSpPr>
            <a:spLocks noGrp="1"/>
          </p:cNvSpPr>
          <p:nvPr>
            <p:ph type="dt" sz="half" idx="10"/>
          </p:nvPr>
        </p:nvSpPr>
        <p:spPr/>
        <p:txBody>
          <a:bodyPr/>
          <a:lstStyle/>
          <a:p>
            <a:fld id="{49507F0B-A8F8-49CE-B10B-90D2919138E6}" type="datetimeFigureOut">
              <a:rPr lang="en-US" smtClean="0"/>
              <a:t>8/8/2025</a:t>
            </a:fld>
            <a:endParaRPr lang="en-US"/>
          </a:p>
        </p:txBody>
      </p:sp>
      <p:sp>
        <p:nvSpPr>
          <p:cNvPr id="6" name="Footer Placeholder 5">
            <a:extLst>
              <a:ext uri="{FF2B5EF4-FFF2-40B4-BE49-F238E27FC236}">
                <a16:creationId xmlns:a16="http://schemas.microsoft.com/office/drawing/2014/main" id="{DF907BA0-B6BC-4FB4-ACB5-81CA45BB03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287328-194C-4200-ACD5-21FD7D871BBD}"/>
              </a:ext>
            </a:extLst>
          </p:cNvPr>
          <p:cNvSpPr>
            <a:spLocks noGrp="1"/>
          </p:cNvSpPr>
          <p:nvPr>
            <p:ph type="sldNum" sz="quarter" idx="12"/>
          </p:nvPr>
        </p:nvSpPr>
        <p:spPr/>
        <p:txBody>
          <a:bodyPr/>
          <a:lstStyle/>
          <a:p>
            <a:fld id="{D53BA3DF-1F54-43C7-A28D-92C8E9B6D1AF}" type="slidenum">
              <a:rPr lang="en-US" smtClean="0"/>
              <a:t>‹#›</a:t>
            </a:fld>
            <a:endParaRPr lang="en-US"/>
          </a:p>
        </p:txBody>
      </p:sp>
    </p:spTree>
    <p:extLst>
      <p:ext uri="{BB962C8B-B14F-4D97-AF65-F5344CB8AC3E}">
        <p14:creationId xmlns:p14="http://schemas.microsoft.com/office/powerpoint/2010/main" val="147258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44B86-9888-4E29-A469-43A68E2F84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F5A9E5C-6C80-4F43-A497-CAC52E0D04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7BA1F8A-DF99-4F48-9134-52C468DADD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0EC114-36BA-487E-83D3-EB613056CCAC}"/>
              </a:ext>
            </a:extLst>
          </p:cNvPr>
          <p:cNvSpPr>
            <a:spLocks noGrp="1"/>
          </p:cNvSpPr>
          <p:nvPr>
            <p:ph type="dt" sz="half" idx="10"/>
          </p:nvPr>
        </p:nvSpPr>
        <p:spPr/>
        <p:txBody>
          <a:bodyPr/>
          <a:lstStyle/>
          <a:p>
            <a:fld id="{49507F0B-A8F8-49CE-B10B-90D2919138E6}" type="datetimeFigureOut">
              <a:rPr lang="en-US" smtClean="0"/>
              <a:t>8/8/2025</a:t>
            </a:fld>
            <a:endParaRPr lang="en-US"/>
          </a:p>
        </p:txBody>
      </p:sp>
      <p:sp>
        <p:nvSpPr>
          <p:cNvPr id="6" name="Footer Placeholder 5">
            <a:extLst>
              <a:ext uri="{FF2B5EF4-FFF2-40B4-BE49-F238E27FC236}">
                <a16:creationId xmlns:a16="http://schemas.microsoft.com/office/drawing/2014/main" id="{3CBA9BB7-43F7-4CDF-9006-77AA4A2EDB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FDA1A3-1A91-459C-8917-874CDDFA9148}"/>
              </a:ext>
            </a:extLst>
          </p:cNvPr>
          <p:cNvSpPr>
            <a:spLocks noGrp="1"/>
          </p:cNvSpPr>
          <p:nvPr>
            <p:ph type="sldNum" sz="quarter" idx="12"/>
          </p:nvPr>
        </p:nvSpPr>
        <p:spPr/>
        <p:txBody>
          <a:bodyPr/>
          <a:lstStyle/>
          <a:p>
            <a:fld id="{D53BA3DF-1F54-43C7-A28D-92C8E9B6D1AF}" type="slidenum">
              <a:rPr lang="en-US" smtClean="0"/>
              <a:t>‹#›</a:t>
            </a:fld>
            <a:endParaRPr lang="en-US"/>
          </a:p>
        </p:txBody>
      </p:sp>
    </p:spTree>
    <p:extLst>
      <p:ext uri="{BB962C8B-B14F-4D97-AF65-F5344CB8AC3E}">
        <p14:creationId xmlns:p14="http://schemas.microsoft.com/office/powerpoint/2010/main" val="3009803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3EB7FF-DC07-45A5-8E9C-C8F47276D8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2DA280B-0EBD-4D0C-A123-A8409B99CB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1B1037-B36D-4279-9F92-9F7225F631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507F0B-A8F8-49CE-B10B-90D2919138E6}" type="datetimeFigureOut">
              <a:rPr lang="en-US" smtClean="0"/>
              <a:t>8/8/2025</a:t>
            </a:fld>
            <a:endParaRPr lang="en-US"/>
          </a:p>
        </p:txBody>
      </p:sp>
      <p:sp>
        <p:nvSpPr>
          <p:cNvPr id="5" name="Footer Placeholder 4">
            <a:extLst>
              <a:ext uri="{FF2B5EF4-FFF2-40B4-BE49-F238E27FC236}">
                <a16:creationId xmlns:a16="http://schemas.microsoft.com/office/drawing/2014/main" id="{01EC72B9-A324-45BA-B712-0134F7E80F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76783D5-BAE9-46FB-B15F-B737B1DFDE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3BA3DF-1F54-43C7-A28D-92C8E9B6D1AF}" type="slidenum">
              <a:rPr lang="en-US" smtClean="0"/>
              <a:t>‹#›</a:t>
            </a:fld>
            <a:endParaRPr lang="en-US"/>
          </a:p>
        </p:txBody>
      </p:sp>
    </p:spTree>
    <p:extLst>
      <p:ext uri="{BB962C8B-B14F-4D97-AF65-F5344CB8AC3E}">
        <p14:creationId xmlns:p14="http://schemas.microsoft.com/office/powerpoint/2010/main" val="24193668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rockfordregents.com/staff-directory" TargetMode="Externa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hyperlink" Target="https://web3.ncaa.org/lsdbi/reports/getReport/90011" TargetMode="External"/><Relationship Id="rId2" Type="http://schemas.openxmlformats.org/officeDocument/2006/relationships/hyperlink" Target="http://www.ncaagetinthegame.org/summary_reg.html" TargetMode="External"/><Relationship Id="rId1" Type="http://schemas.openxmlformats.org/officeDocument/2006/relationships/slideLayout" Target="../slideLayouts/slideLayout2.xml"/><Relationship Id="rId5" Type="http://schemas.openxmlformats.org/officeDocument/2006/relationships/hyperlink" Target="https://mariyoshwordfromtheword.blogspot.com/2013/01/is-it-new.html" TargetMode="External"/><Relationship Id="rId4" Type="http://schemas.openxmlformats.org/officeDocument/2006/relationships/image" Target="../media/image6.gif"/></Relationships>
</file>

<file path=ppt/slides/_rels/slide4.xml.rels><?xml version="1.0" encoding="UTF-8" standalone="yes"?>
<Relationships xmlns="http://schemas.openxmlformats.org/package/2006/relationships"><Relationship Id="rId3" Type="http://schemas.openxmlformats.org/officeDocument/2006/relationships/hyperlink" Target="https://www.publicdomainpictures.net/view-image.php?image=184746&amp;picture=escuela-74" TargetMode="External"/><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footbasket.com/2019/06/4-tips-sports-betting-gambling-weekend.html" TargetMode="External"/><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pixabay.com/id/internasional-dunia-bendera-negara-1751293/"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file:///\\fs3\Departments\Student%20Affairs\Athletics\Compliance\Compliance%20&amp;%20Eligibility\2025-26\NCAA%20Forms%20&amp;%20Legislation\2025-26%20NCAA%20Banned%20Substances.pdf" TargetMode="External"/><Relationship Id="rId2" Type="http://schemas.openxmlformats.org/officeDocument/2006/relationships/hyperlink" Target="file:///\\fs3\Departments\Student%20Affairs\Athletics\Compliance\Compliance%20&amp;%20Eligibility\2025-26\NCAA%20Forms%20&amp;%20Legislation\2025-26%20Student%20Athlete%20Statement%20and%20Drug%20Testing%20Consent%20Combined.pdf" TargetMode="External"/><Relationship Id="rId1" Type="http://schemas.openxmlformats.org/officeDocument/2006/relationships/slideLayout" Target="../slideLayouts/slideLayout2.xml"/><Relationship Id="rId6" Type="http://schemas.openxmlformats.org/officeDocument/2006/relationships/hyperlink" Target="https://hollywoodjuicer.blogspot.com/2014_03_01_archive.html" TargetMode="External"/><Relationship Id="rId5" Type="http://schemas.openxmlformats.org/officeDocument/2006/relationships/image" Target="../media/image10.jpeg"/><Relationship Id="rId4" Type="http://schemas.openxmlformats.org/officeDocument/2006/relationships/hyperlink" Target="file:///\\fs3\Departments\Student%20Affairs\Athletics\Compliance\Compliance%20&amp;%20Eligibility\2025-26\NCAA%20Forms%20&amp;%20Legislation\RU%20Athletics%20Drug%20Testing%20Consent%20Form.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hyperlink" Target="https://rockfordregents.com/sports/2023/7/27/compliance.aspx" TargetMode="External"/><Relationship Id="rId1" Type="http://schemas.openxmlformats.org/officeDocument/2006/relationships/slideLayout" Target="../slideLayouts/slideLayout2.xml"/><Relationship Id="rId4" Type="http://schemas.openxmlformats.org/officeDocument/2006/relationships/hyperlink" Target="https://www.thebluediamondgallery.com/handwriting/o/organize.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D9657-F39B-46EF-B467-3E203530CEC4}"/>
              </a:ext>
            </a:extLst>
          </p:cNvPr>
          <p:cNvSpPr>
            <a:spLocks noGrp="1"/>
          </p:cNvSpPr>
          <p:nvPr>
            <p:ph type="ctrTitle"/>
          </p:nvPr>
        </p:nvSpPr>
        <p:spPr/>
        <p:txBody>
          <a:bodyPr/>
          <a:lstStyle/>
          <a:p>
            <a:r>
              <a:rPr lang="en-US" b="1" dirty="0"/>
              <a:t>NCAA Compliance </a:t>
            </a:r>
          </a:p>
        </p:txBody>
      </p:sp>
      <p:sp>
        <p:nvSpPr>
          <p:cNvPr id="3" name="Subtitle 2">
            <a:extLst>
              <a:ext uri="{FF2B5EF4-FFF2-40B4-BE49-F238E27FC236}">
                <a16:creationId xmlns:a16="http://schemas.microsoft.com/office/drawing/2014/main" id="{A1EB27B4-7214-4775-B19A-0425156FE4EB}"/>
              </a:ext>
            </a:extLst>
          </p:cNvPr>
          <p:cNvSpPr>
            <a:spLocks noGrp="1"/>
          </p:cNvSpPr>
          <p:nvPr>
            <p:ph type="subTitle" idx="1"/>
          </p:nvPr>
        </p:nvSpPr>
        <p:spPr>
          <a:xfrm>
            <a:off x="1524000" y="3602038"/>
            <a:ext cx="9144000" cy="929322"/>
          </a:xfrm>
        </p:spPr>
        <p:txBody>
          <a:bodyPr>
            <a:normAutofit/>
          </a:bodyPr>
          <a:lstStyle/>
          <a:p>
            <a:r>
              <a:rPr lang="en-US" sz="6000" dirty="0"/>
              <a:t>2025-26</a:t>
            </a:r>
          </a:p>
          <a:p>
            <a:endParaRPr lang="en-US" sz="6000" dirty="0"/>
          </a:p>
          <a:p>
            <a:endParaRPr lang="en-US" sz="6000" dirty="0"/>
          </a:p>
        </p:txBody>
      </p:sp>
      <p:pic>
        <p:nvPicPr>
          <p:cNvPr id="7" name="Picture 6">
            <a:extLst>
              <a:ext uri="{FF2B5EF4-FFF2-40B4-BE49-F238E27FC236}">
                <a16:creationId xmlns:a16="http://schemas.microsoft.com/office/drawing/2014/main" id="{C65E8BA4-06DE-4100-BBB1-62D2790D1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240" y="0"/>
            <a:ext cx="4912924" cy="2763520"/>
          </a:xfrm>
          <a:prstGeom prst="rect">
            <a:avLst/>
          </a:prstGeom>
        </p:spPr>
      </p:pic>
      <p:pic>
        <p:nvPicPr>
          <p:cNvPr id="11" name="Picture 10">
            <a:extLst>
              <a:ext uri="{FF2B5EF4-FFF2-40B4-BE49-F238E27FC236}">
                <a16:creationId xmlns:a16="http://schemas.microsoft.com/office/drawing/2014/main" id="{F2C01FE6-1207-4861-BF16-D8B893C3A2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45120" y="0"/>
            <a:ext cx="4912924" cy="2763520"/>
          </a:xfrm>
          <a:prstGeom prst="rect">
            <a:avLst/>
          </a:prstGeom>
        </p:spPr>
      </p:pic>
      <p:pic>
        <p:nvPicPr>
          <p:cNvPr id="12" name="Picture 11">
            <a:extLst>
              <a:ext uri="{FF2B5EF4-FFF2-40B4-BE49-F238E27FC236}">
                <a16:creationId xmlns:a16="http://schemas.microsoft.com/office/drawing/2014/main" id="{32E474A5-4872-4268-8B5B-C96E4A3B32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360" y="4094481"/>
            <a:ext cx="4912924" cy="2763520"/>
          </a:xfrm>
          <a:prstGeom prst="rect">
            <a:avLst/>
          </a:prstGeom>
        </p:spPr>
      </p:pic>
      <p:pic>
        <p:nvPicPr>
          <p:cNvPr id="13" name="Picture 12">
            <a:extLst>
              <a:ext uri="{FF2B5EF4-FFF2-40B4-BE49-F238E27FC236}">
                <a16:creationId xmlns:a16="http://schemas.microsoft.com/office/drawing/2014/main" id="{D731DB71-4C68-4812-BC16-DACF819001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45120" y="4066699"/>
            <a:ext cx="4912924" cy="2763520"/>
          </a:xfrm>
          <a:prstGeom prst="rect">
            <a:avLst/>
          </a:prstGeom>
        </p:spPr>
      </p:pic>
    </p:spTree>
    <p:extLst>
      <p:ext uri="{BB962C8B-B14F-4D97-AF65-F5344CB8AC3E}">
        <p14:creationId xmlns:p14="http://schemas.microsoft.com/office/powerpoint/2010/main" val="1598434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68FA5-14AA-4BD2-9741-0F71F58E6D1D}"/>
              </a:ext>
            </a:extLst>
          </p:cNvPr>
          <p:cNvSpPr>
            <a:spLocks noGrp="1"/>
          </p:cNvSpPr>
          <p:nvPr>
            <p:ph type="title"/>
          </p:nvPr>
        </p:nvSpPr>
        <p:spPr/>
        <p:txBody>
          <a:bodyPr>
            <a:normAutofit fontScale="90000"/>
          </a:bodyPr>
          <a:lstStyle/>
          <a:p>
            <a:r>
              <a:rPr lang="en-US" dirty="0"/>
              <a:t>Athletic Department Staffing</a:t>
            </a:r>
            <a:br>
              <a:rPr lang="en-US" dirty="0"/>
            </a:br>
            <a:r>
              <a:rPr lang="en-US" dirty="0"/>
              <a:t>	</a:t>
            </a:r>
            <a:r>
              <a:rPr lang="en-US" sz="2700" dirty="0">
                <a:hlinkClick r:id="rId2"/>
              </a:rPr>
              <a:t>https://rockfordregents.com/staff-directory</a:t>
            </a:r>
            <a:br>
              <a:rPr lang="en-US" dirty="0"/>
            </a:br>
            <a:endParaRPr lang="en-US" dirty="0"/>
          </a:p>
        </p:txBody>
      </p:sp>
      <p:sp>
        <p:nvSpPr>
          <p:cNvPr id="3" name="Content Placeholder 2">
            <a:extLst>
              <a:ext uri="{FF2B5EF4-FFF2-40B4-BE49-F238E27FC236}">
                <a16:creationId xmlns:a16="http://schemas.microsoft.com/office/drawing/2014/main" id="{364695EE-FE7E-425B-87BD-8839D67F0FDB}"/>
              </a:ext>
            </a:extLst>
          </p:cNvPr>
          <p:cNvSpPr>
            <a:spLocks noGrp="1"/>
          </p:cNvSpPr>
          <p:nvPr>
            <p:ph sz="half" idx="1"/>
          </p:nvPr>
        </p:nvSpPr>
        <p:spPr/>
        <p:txBody>
          <a:bodyPr>
            <a:normAutofit/>
          </a:bodyPr>
          <a:lstStyle/>
          <a:p>
            <a:r>
              <a:rPr lang="en-US" sz="2000" b="1" dirty="0"/>
              <a:t>Jess Stanek				</a:t>
            </a:r>
          </a:p>
          <a:p>
            <a:pPr lvl="1"/>
            <a:r>
              <a:rPr lang="en-US" sz="2000" dirty="0"/>
              <a:t>Director of Athletics</a:t>
            </a:r>
          </a:p>
          <a:p>
            <a:pPr lvl="1"/>
            <a:r>
              <a:rPr lang="en-US" sz="2000" dirty="0"/>
              <a:t>Office located in the</a:t>
            </a:r>
          </a:p>
          <a:p>
            <a:pPr marL="457200" lvl="1" indent="0">
              <a:buNone/>
            </a:pPr>
            <a:r>
              <a:rPr lang="en-US" sz="2000" dirty="0"/>
              <a:t>    basement of Burpee</a:t>
            </a:r>
          </a:p>
          <a:p>
            <a:pPr lvl="1"/>
            <a:endParaRPr lang="en-US" sz="2000" dirty="0"/>
          </a:p>
          <a:p>
            <a:pPr marL="457200" lvl="1" indent="0">
              <a:buNone/>
            </a:pPr>
            <a:endParaRPr lang="en-US" sz="2000" dirty="0"/>
          </a:p>
          <a:p>
            <a:r>
              <a:rPr lang="en-US" sz="2000" b="1" dirty="0"/>
              <a:t>Brian Vanden Acker</a:t>
            </a:r>
          </a:p>
          <a:p>
            <a:pPr lvl="1"/>
            <a:r>
              <a:rPr lang="en-US" sz="2000" dirty="0"/>
              <a:t>Associate Director of Athletics-Compliance, Eligibility, and </a:t>
            </a:r>
          </a:p>
          <a:p>
            <a:pPr marL="457200" lvl="1" indent="0">
              <a:buNone/>
            </a:pPr>
            <a:r>
              <a:rPr lang="en-US" sz="2000" dirty="0"/>
              <a:t>    Budget</a:t>
            </a:r>
          </a:p>
          <a:p>
            <a:pPr lvl="1"/>
            <a:r>
              <a:rPr lang="en-US" sz="2000" dirty="0"/>
              <a:t>Office located in the</a:t>
            </a:r>
          </a:p>
          <a:p>
            <a:pPr marL="457200" lvl="1" indent="0">
              <a:buNone/>
            </a:pPr>
            <a:r>
              <a:rPr lang="en-US" sz="2000" dirty="0"/>
              <a:t>    basement of Burpee</a:t>
            </a:r>
          </a:p>
          <a:p>
            <a:pPr marL="457200" lvl="1" indent="0">
              <a:buNone/>
            </a:pPr>
            <a:endParaRPr lang="en-US" sz="2000" dirty="0"/>
          </a:p>
        </p:txBody>
      </p:sp>
      <p:sp>
        <p:nvSpPr>
          <p:cNvPr id="4" name="Content Placeholder 3">
            <a:extLst>
              <a:ext uri="{FF2B5EF4-FFF2-40B4-BE49-F238E27FC236}">
                <a16:creationId xmlns:a16="http://schemas.microsoft.com/office/drawing/2014/main" id="{EB357B82-6709-44FE-8D06-626FECA878CA}"/>
              </a:ext>
            </a:extLst>
          </p:cNvPr>
          <p:cNvSpPr>
            <a:spLocks noGrp="1"/>
          </p:cNvSpPr>
          <p:nvPr>
            <p:ph sz="half" idx="2"/>
          </p:nvPr>
        </p:nvSpPr>
        <p:spPr/>
        <p:txBody>
          <a:bodyPr>
            <a:normAutofit/>
          </a:bodyPr>
          <a:lstStyle/>
          <a:p>
            <a:r>
              <a:rPr lang="en-US" sz="2000" b="1" dirty="0"/>
              <a:t>Holli Hall</a:t>
            </a:r>
          </a:p>
          <a:p>
            <a:pPr lvl="1"/>
            <a:r>
              <a:rPr lang="en-US" sz="2000" dirty="0"/>
              <a:t>Head Athletic Trainer</a:t>
            </a:r>
          </a:p>
          <a:p>
            <a:pPr lvl="1"/>
            <a:r>
              <a:rPr lang="en-US" sz="2000" dirty="0"/>
              <a:t>Office located in the</a:t>
            </a:r>
          </a:p>
          <a:p>
            <a:pPr marL="457200" lvl="1" indent="0">
              <a:buNone/>
            </a:pPr>
            <a:r>
              <a:rPr lang="en-US" sz="2000" dirty="0"/>
              <a:t>    </a:t>
            </a:r>
            <a:r>
              <a:rPr lang="en-US" sz="2000" dirty="0" err="1"/>
              <a:t>Seaver</a:t>
            </a:r>
            <a:r>
              <a:rPr lang="en-US" sz="2000" dirty="0"/>
              <a:t> Center</a:t>
            </a:r>
          </a:p>
          <a:p>
            <a:pPr marL="457200" lvl="1" indent="0">
              <a:buNone/>
            </a:pPr>
            <a:endParaRPr lang="en-US" sz="2000" dirty="0"/>
          </a:p>
          <a:p>
            <a:pPr marL="457200" lvl="1" indent="0">
              <a:buNone/>
            </a:pPr>
            <a:endParaRPr lang="en-US" sz="2000" dirty="0"/>
          </a:p>
          <a:p>
            <a:pPr marL="457200" lvl="1" indent="0">
              <a:buNone/>
            </a:pPr>
            <a:endParaRPr lang="en-US" sz="2000" dirty="0"/>
          </a:p>
          <a:p>
            <a:pPr marL="457200" lvl="1" indent="0">
              <a:buNone/>
            </a:pPr>
            <a:endParaRPr lang="en-US" sz="2000" dirty="0"/>
          </a:p>
          <a:p>
            <a:r>
              <a:rPr lang="en-US" sz="2000" b="1" dirty="0"/>
              <a:t>Jacky Holloway</a:t>
            </a:r>
          </a:p>
          <a:p>
            <a:pPr lvl="1"/>
            <a:r>
              <a:rPr lang="en-US" sz="2000" dirty="0"/>
              <a:t>Assistant Athletic Trainer</a:t>
            </a:r>
          </a:p>
          <a:p>
            <a:pPr lvl="1"/>
            <a:r>
              <a:rPr lang="en-US" sz="2000" dirty="0"/>
              <a:t>Office located in the</a:t>
            </a:r>
          </a:p>
          <a:p>
            <a:pPr marL="457200" lvl="1" indent="0">
              <a:buNone/>
            </a:pPr>
            <a:r>
              <a:rPr lang="en-US" sz="2000" dirty="0"/>
              <a:t>    </a:t>
            </a:r>
            <a:r>
              <a:rPr lang="en-US" sz="2000" dirty="0" err="1"/>
              <a:t>Seaver</a:t>
            </a:r>
            <a:r>
              <a:rPr lang="en-US" sz="2000" dirty="0"/>
              <a:t> Center</a:t>
            </a:r>
          </a:p>
          <a:p>
            <a:pPr marL="457200" lvl="1" indent="0">
              <a:buNone/>
            </a:pPr>
            <a:endParaRPr lang="en-US" sz="2000" dirty="0"/>
          </a:p>
          <a:p>
            <a:pPr marL="457200" lvl="1" indent="0">
              <a:buNone/>
            </a:pPr>
            <a:endParaRPr lang="en-US" sz="2000" dirty="0"/>
          </a:p>
          <a:p>
            <a:pPr marL="457200" lvl="1" indent="0">
              <a:buNone/>
            </a:pPr>
            <a:endParaRPr lang="en-US" sz="2000" dirty="0"/>
          </a:p>
          <a:p>
            <a:pPr marL="457200" lvl="1" indent="0">
              <a:buNone/>
            </a:pPr>
            <a:endParaRPr lang="en-US" sz="2000" dirty="0"/>
          </a:p>
        </p:txBody>
      </p:sp>
      <p:pic>
        <p:nvPicPr>
          <p:cNvPr id="5" name="Picture 4">
            <a:extLst>
              <a:ext uri="{FF2B5EF4-FFF2-40B4-BE49-F238E27FC236}">
                <a16:creationId xmlns:a16="http://schemas.microsoft.com/office/drawing/2014/main" id="{192F1E06-0DC8-43BD-8FCD-98D4164E1B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3332" y="1751124"/>
            <a:ext cx="1300461" cy="1733947"/>
          </a:xfrm>
          <a:prstGeom prst="rect">
            <a:avLst/>
          </a:prstGeom>
        </p:spPr>
      </p:pic>
      <p:pic>
        <p:nvPicPr>
          <p:cNvPr id="6" name="Picture 5">
            <a:extLst>
              <a:ext uri="{FF2B5EF4-FFF2-40B4-BE49-F238E27FC236}">
                <a16:creationId xmlns:a16="http://schemas.microsoft.com/office/drawing/2014/main" id="{0832A6EA-AD01-49EF-B17F-08A7C0C2D0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9308" y="4632347"/>
            <a:ext cx="1300461" cy="1733948"/>
          </a:xfrm>
          <a:prstGeom prst="rect">
            <a:avLst/>
          </a:prstGeom>
        </p:spPr>
      </p:pic>
      <p:pic>
        <p:nvPicPr>
          <p:cNvPr id="7" name="Picture 6">
            <a:extLst>
              <a:ext uri="{FF2B5EF4-FFF2-40B4-BE49-F238E27FC236}">
                <a16:creationId xmlns:a16="http://schemas.microsoft.com/office/drawing/2014/main" id="{0F322F9F-C221-4B3F-B2FA-CAD9F4CBFA7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97023" y="1804039"/>
            <a:ext cx="1300461" cy="1733948"/>
          </a:xfrm>
          <a:prstGeom prst="rect">
            <a:avLst/>
          </a:prstGeom>
        </p:spPr>
      </p:pic>
      <p:pic>
        <p:nvPicPr>
          <p:cNvPr id="8" name="Picture 7">
            <a:extLst>
              <a:ext uri="{FF2B5EF4-FFF2-40B4-BE49-F238E27FC236}">
                <a16:creationId xmlns:a16="http://schemas.microsoft.com/office/drawing/2014/main" id="{A07CD2CF-F398-4D10-BC3F-E18950E9572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47896" y="4456973"/>
            <a:ext cx="1313490" cy="1751321"/>
          </a:xfrm>
          <a:prstGeom prst="rect">
            <a:avLst/>
          </a:prstGeom>
        </p:spPr>
      </p:pic>
    </p:spTree>
    <p:extLst>
      <p:ext uri="{BB962C8B-B14F-4D97-AF65-F5344CB8AC3E}">
        <p14:creationId xmlns:p14="http://schemas.microsoft.com/office/powerpoint/2010/main" val="3054306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F0A15-5B8B-4B70-8B71-A594AE1155DD}"/>
              </a:ext>
            </a:extLst>
          </p:cNvPr>
          <p:cNvSpPr>
            <a:spLocks noGrp="1"/>
          </p:cNvSpPr>
          <p:nvPr>
            <p:ph type="title"/>
          </p:nvPr>
        </p:nvSpPr>
        <p:spPr/>
        <p:txBody>
          <a:bodyPr/>
          <a:lstStyle/>
          <a:p>
            <a:r>
              <a:rPr lang="en-US" dirty="0"/>
              <a:t>The Old and The New</a:t>
            </a:r>
          </a:p>
        </p:txBody>
      </p:sp>
      <p:sp>
        <p:nvSpPr>
          <p:cNvPr id="3" name="Content Placeholder 2">
            <a:extLst>
              <a:ext uri="{FF2B5EF4-FFF2-40B4-BE49-F238E27FC236}">
                <a16:creationId xmlns:a16="http://schemas.microsoft.com/office/drawing/2014/main" id="{579AEB59-177C-4808-A69D-80F59545A6CB}"/>
              </a:ext>
            </a:extLst>
          </p:cNvPr>
          <p:cNvSpPr>
            <a:spLocks noGrp="1"/>
          </p:cNvSpPr>
          <p:nvPr>
            <p:ph idx="1"/>
          </p:nvPr>
        </p:nvSpPr>
        <p:spPr/>
        <p:txBody>
          <a:bodyPr>
            <a:normAutofit/>
          </a:bodyPr>
          <a:lstStyle/>
          <a:p>
            <a:r>
              <a:rPr lang="en-US" dirty="0"/>
              <a:t>The Old</a:t>
            </a:r>
          </a:p>
          <a:p>
            <a:pPr lvl="1"/>
            <a:r>
              <a:rPr lang="en-US" dirty="0"/>
              <a:t>Watch videos and discuss</a:t>
            </a:r>
          </a:p>
          <a:p>
            <a:pPr lvl="1"/>
            <a:r>
              <a:rPr lang="en-US" dirty="0"/>
              <a:t>Link to the videos</a:t>
            </a:r>
          </a:p>
          <a:p>
            <a:pPr lvl="1"/>
            <a:r>
              <a:rPr lang="en-US" dirty="0">
                <a:hlinkClick r:id="rId2"/>
              </a:rPr>
              <a:t>http://www.ncaagetinthegame.org/summary_reg.html</a:t>
            </a:r>
            <a:endParaRPr lang="en-US" dirty="0"/>
          </a:p>
          <a:p>
            <a:pPr lvl="1"/>
            <a:endParaRPr lang="en-US" dirty="0"/>
          </a:p>
          <a:p>
            <a:pPr lvl="1"/>
            <a:endParaRPr lang="en-US" dirty="0"/>
          </a:p>
          <a:p>
            <a:r>
              <a:rPr lang="en-US" dirty="0"/>
              <a:t>The New</a:t>
            </a:r>
          </a:p>
          <a:p>
            <a:pPr lvl="1"/>
            <a:r>
              <a:rPr lang="en-US" dirty="0"/>
              <a:t>PowerPoint presentation</a:t>
            </a:r>
          </a:p>
          <a:p>
            <a:pPr lvl="1"/>
            <a:r>
              <a:rPr lang="en-US" dirty="0"/>
              <a:t>Link to this year’s NCAA manual</a:t>
            </a:r>
          </a:p>
          <a:p>
            <a:pPr lvl="2"/>
            <a:r>
              <a:rPr lang="en-US" dirty="0">
                <a:hlinkClick r:id="rId3"/>
              </a:rPr>
              <a:t>https://web3.ncaa.org/lsdbi/reports/getReport/90011</a:t>
            </a:r>
            <a:endParaRPr lang="en-US" dirty="0"/>
          </a:p>
          <a:p>
            <a:pPr lvl="2"/>
            <a:endParaRPr lang="en-US" dirty="0"/>
          </a:p>
          <a:p>
            <a:pPr lvl="2"/>
            <a:endParaRPr lang="en-US" dirty="0"/>
          </a:p>
        </p:txBody>
      </p:sp>
      <p:pic>
        <p:nvPicPr>
          <p:cNvPr id="5" name="Picture 4">
            <a:extLst>
              <a:ext uri="{FF2B5EF4-FFF2-40B4-BE49-F238E27FC236}">
                <a16:creationId xmlns:a16="http://schemas.microsoft.com/office/drawing/2014/main" id="{F1278D7F-B868-41CB-B04D-6A0D5330985B}"/>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509238" y="3068847"/>
            <a:ext cx="3017089" cy="3017089"/>
          </a:xfrm>
          <a:prstGeom prst="rect">
            <a:avLst/>
          </a:prstGeom>
        </p:spPr>
      </p:pic>
    </p:spTree>
    <p:extLst>
      <p:ext uri="{BB962C8B-B14F-4D97-AF65-F5344CB8AC3E}">
        <p14:creationId xmlns:p14="http://schemas.microsoft.com/office/powerpoint/2010/main" val="2399480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7DBEE-5A5D-4EF0-9C98-2CC7455250D3}"/>
              </a:ext>
            </a:extLst>
          </p:cNvPr>
          <p:cNvSpPr>
            <a:spLocks noGrp="1"/>
          </p:cNvSpPr>
          <p:nvPr>
            <p:ph type="title"/>
          </p:nvPr>
        </p:nvSpPr>
        <p:spPr/>
        <p:txBody>
          <a:bodyPr/>
          <a:lstStyle/>
          <a:p>
            <a:r>
              <a:rPr lang="en-US" dirty="0"/>
              <a:t>Eligibility</a:t>
            </a:r>
          </a:p>
        </p:txBody>
      </p:sp>
      <p:sp>
        <p:nvSpPr>
          <p:cNvPr id="3" name="Content Placeholder 2">
            <a:extLst>
              <a:ext uri="{FF2B5EF4-FFF2-40B4-BE49-F238E27FC236}">
                <a16:creationId xmlns:a16="http://schemas.microsoft.com/office/drawing/2014/main" id="{93E8362B-FC80-472E-A068-2F4F5B056FF3}"/>
              </a:ext>
            </a:extLst>
          </p:cNvPr>
          <p:cNvSpPr>
            <a:spLocks noGrp="1"/>
          </p:cNvSpPr>
          <p:nvPr>
            <p:ph idx="1"/>
          </p:nvPr>
        </p:nvSpPr>
        <p:spPr>
          <a:xfrm>
            <a:off x="838200" y="1825624"/>
            <a:ext cx="10515600" cy="4788536"/>
          </a:xfrm>
        </p:spPr>
        <p:txBody>
          <a:bodyPr>
            <a:normAutofit fontScale="92500" lnSpcReduction="20000"/>
          </a:bodyPr>
          <a:lstStyle/>
          <a:p>
            <a:r>
              <a:rPr lang="en-US" dirty="0"/>
              <a:t>Must be enrolled full-time at all times (12 credit hours)</a:t>
            </a:r>
          </a:p>
          <a:p>
            <a:pPr lvl="1"/>
            <a:r>
              <a:rPr lang="en-US" dirty="0"/>
              <a:t>If you are considering dropping a class, talk to Jess or Brian prior or you will be immediately ineligible</a:t>
            </a:r>
          </a:p>
          <a:p>
            <a:pPr lvl="1"/>
            <a:r>
              <a:rPr lang="en-US" dirty="0"/>
              <a:t>Should be in 15-16 credits each semester; 124 total credits to graduate</a:t>
            </a:r>
          </a:p>
          <a:p>
            <a:r>
              <a:rPr lang="en-US" dirty="0"/>
              <a:t>Must be in good academic standing</a:t>
            </a:r>
          </a:p>
          <a:p>
            <a:pPr marL="800100" lvl="1" indent="-342900">
              <a:lnSpc>
                <a:spcPct val="115000"/>
              </a:lnSpc>
              <a:spcBef>
                <a:spcPts val="0"/>
              </a:spcBef>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Academic Standards for all athletes (Returners, freshman, or transfers) need to remain in good academic standing.  To remain in good academic standing, Rockford University students must maintain the following cumulative grade point averages.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1200150" lvl="2" indent="-285750">
              <a:lnSpc>
                <a:spcPct val="115000"/>
              </a:lnSpc>
              <a:spcBef>
                <a:spcPts val="0"/>
              </a:spcBef>
              <a:buFont typeface="Courier New" panose="02070309020205020404" pitchFamily="49" charset="0"/>
              <a:buChar char="o"/>
            </a:pPr>
            <a:r>
              <a:rPr lang="en-US" dirty="0">
                <a:effectLst/>
                <a:latin typeface="Calibri" panose="020F0502020204030204" pitchFamily="34" charset="0"/>
                <a:ea typeface="Calibri" panose="020F0502020204030204" pitchFamily="34" charset="0"/>
                <a:cs typeface="Times New Roman" panose="02020603050405020304" pitchFamily="18" charset="0"/>
              </a:rPr>
              <a:t>First-Year (0-29.5 credit hours earned)			1.80</a:t>
            </a:r>
          </a:p>
          <a:p>
            <a:pPr marL="1200150" lvl="2" indent="-285750">
              <a:lnSpc>
                <a:spcPct val="115000"/>
              </a:lnSpc>
              <a:spcBef>
                <a:spcPts val="0"/>
              </a:spcBef>
              <a:buFont typeface="Courier New" panose="02070309020205020404" pitchFamily="49" charset="0"/>
              <a:buChar char="o"/>
            </a:pPr>
            <a:r>
              <a:rPr lang="en-US" dirty="0">
                <a:effectLst/>
                <a:latin typeface="Calibri" panose="020F0502020204030204" pitchFamily="34" charset="0"/>
                <a:ea typeface="Calibri" panose="020F0502020204030204" pitchFamily="34" charset="0"/>
                <a:cs typeface="Times New Roman" panose="02020603050405020304" pitchFamily="18" charset="0"/>
              </a:rPr>
              <a:t>Sophomores (30-59.5 credit hours earned)			1.90</a:t>
            </a:r>
          </a:p>
          <a:p>
            <a:pPr marL="1200150" lvl="2" indent="-285750">
              <a:lnSpc>
                <a:spcPct val="115000"/>
              </a:lnSpc>
              <a:spcBef>
                <a:spcPts val="0"/>
              </a:spcBef>
              <a:buFont typeface="Courier New" panose="02070309020205020404" pitchFamily="49" charset="0"/>
              <a:buChar char="o"/>
            </a:pPr>
            <a:r>
              <a:rPr lang="en-US" dirty="0">
                <a:effectLst/>
                <a:latin typeface="Calibri" panose="020F0502020204030204" pitchFamily="34" charset="0"/>
                <a:ea typeface="Calibri" panose="020F0502020204030204" pitchFamily="34" charset="0"/>
                <a:cs typeface="Times New Roman" panose="02020603050405020304" pitchFamily="18" charset="0"/>
              </a:rPr>
              <a:t>Juniors and Seniors (60 or more credit hours earned)		2.00</a:t>
            </a:r>
          </a:p>
          <a:p>
            <a:r>
              <a:rPr lang="en-US" dirty="0"/>
              <a:t>10 full-time semesters to compete in 4 seasons</a:t>
            </a:r>
          </a:p>
          <a:p>
            <a:pPr lvl="1"/>
            <a:r>
              <a:rPr lang="en-US" sz="2000" u="sng" dirty="0">
                <a:latin typeface="Calibri" panose="020F0502020204030204" pitchFamily="34" charset="0"/>
                <a:cs typeface="Calibri" panose="020F0502020204030204" pitchFamily="34" charset="0"/>
              </a:rPr>
              <a:t>Use a season</a:t>
            </a:r>
            <a:r>
              <a:rPr lang="en-US" sz="2000" dirty="0">
                <a:latin typeface="Calibri" panose="020F0502020204030204" pitchFamily="34" charset="0"/>
                <a:cs typeface="Calibri" panose="020F0502020204030204" pitchFamily="34" charset="0"/>
              </a:rPr>
              <a:t> once you continue to practice beyond the first date of competition</a:t>
            </a:r>
          </a:p>
          <a:p>
            <a:pPr lvl="1"/>
            <a:r>
              <a:rPr lang="en-US" sz="2000" dirty="0">
                <a:latin typeface="Calibri" panose="020F0502020204030204" pitchFamily="34" charset="0"/>
                <a:cs typeface="Calibri" panose="020F0502020204030204" pitchFamily="34" charset="0"/>
              </a:rPr>
              <a:t>No redshirting in Division III</a:t>
            </a:r>
          </a:p>
          <a:p>
            <a:pPr lvl="2"/>
            <a:r>
              <a:rPr lang="en-US" sz="2100" dirty="0">
                <a:latin typeface="Calibri" panose="020F0502020204030204" pitchFamily="34" charset="0"/>
                <a:cs typeface="Calibri" panose="020F0502020204030204" pitchFamily="34" charset="0"/>
              </a:rPr>
              <a:t>Medical hardship is only way to possibly get your season back</a:t>
            </a:r>
          </a:p>
        </p:txBody>
      </p:sp>
      <p:pic>
        <p:nvPicPr>
          <p:cNvPr id="5" name="Picture 4">
            <a:extLst>
              <a:ext uri="{FF2B5EF4-FFF2-40B4-BE49-F238E27FC236}">
                <a16:creationId xmlns:a16="http://schemas.microsoft.com/office/drawing/2014/main" id="{C231FCC4-FE81-4360-929A-A58E7E9F4F0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849234" y="365124"/>
            <a:ext cx="1882026" cy="1882026"/>
          </a:xfrm>
          <a:prstGeom prst="rect">
            <a:avLst/>
          </a:prstGeom>
        </p:spPr>
      </p:pic>
    </p:spTree>
    <p:extLst>
      <p:ext uri="{BB962C8B-B14F-4D97-AF65-F5344CB8AC3E}">
        <p14:creationId xmlns:p14="http://schemas.microsoft.com/office/powerpoint/2010/main" val="12591386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56D5F-B703-4209-AE8B-E59B5FAEAD27}"/>
              </a:ext>
            </a:extLst>
          </p:cNvPr>
          <p:cNvSpPr>
            <a:spLocks noGrp="1"/>
          </p:cNvSpPr>
          <p:nvPr>
            <p:ph type="title"/>
          </p:nvPr>
        </p:nvSpPr>
        <p:spPr/>
        <p:txBody>
          <a:bodyPr/>
          <a:lstStyle/>
          <a:p>
            <a:r>
              <a:rPr lang="en-US" dirty="0"/>
              <a:t>Ethical Conduct, Amateurism, Financial Aid	</a:t>
            </a:r>
          </a:p>
        </p:txBody>
      </p:sp>
      <p:sp>
        <p:nvSpPr>
          <p:cNvPr id="3" name="Content Placeholder 2">
            <a:extLst>
              <a:ext uri="{FF2B5EF4-FFF2-40B4-BE49-F238E27FC236}">
                <a16:creationId xmlns:a16="http://schemas.microsoft.com/office/drawing/2014/main" id="{27DE34CF-D74D-40B9-BACA-CB12B4F3B4D2}"/>
              </a:ext>
            </a:extLst>
          </p:cNvPr>
          <p:cNvSpPr>
            <a:spLocks noGrp="1"/>
          </p:cNvSpPr>
          <p:nvPr>
            <p:ph idx="1"/>
          </p:nvPr>
        </p:nvSpPr>
        <p:spPr/>
        <p:txBody>
          <a:bodyPr>
            <a:normAutofit lnSpcReduction="10000"/>
          </a:bodyPr>
          <a:lstStyle/>
          <a:p>
            <a:r>
              <a:rPr lang="en-US" dirty="0"/>
              <a:t>Gambling-Can’t do it</a:t>
            </a:r>
          </a:p>
          <a:p>
            <a:pPr lvl="1"/>
            <a:r>
              <a:rPr lang="en-US" dirty="0"/>
              <a:t>ANY sport that the NCAA hosts a championship</a:t>
            </a:r>
          </a:p>
          <a:p>
            <a:pPr lvl="2"/>
            <a:r>
              <a:rPr lang="en-US" dirty="0"/>
              <a:t>Fantasy Football, March Madness, etc.</a:t>
            </a:r>
          </a:p>
          <a:p>
            <a:pPr lvl="2"/>
            <a:r>
              <a:rPr lang="en-US" dirty="0"/>
              <a:t>Also includes your own games</a:t>
            </a:r>
          </a:p>
          <a:p>
            <a:pPr marL="228600" lvl="1" indent="0">
              <a:buNone/>
            </a:pPr>
            <a:r>
              <a:rPr lang="en-US" b="1" dirty="0"/>
              <a:t>	</a:t>
            </a:r>
            <a:r>
              <a:rPr lang="en-US" b="1" dirty="0">
                <a:solidFill>
                  <a:srgbClr val="FF0000"/>
                </a:solidFill>
              </a:rPr>
              <a:t>It’s not worth risking your eligibility</a:t>
            </a:r>
            <a:r>
              <a:rPr lang="en-US" dirty="0">
                <a:solidFill>
                  <a:srgbClr val="FF0000"/>
                </a:solidFill>
              </a:rPr>
              <a:t>	</a:t>
            </a:r>
            <a:endParaRPr lang="en-US" dirty="0"/>
          </a:p>
          <a:p>
            <a:r>
              <a:rPr lang="en-US" dirty="0"/>
              <a:t>Amateurism</a:t>
            </a:r>
          </a:p>
          <a:p>
            <a:pPr lvl="1"/>
            <a:r>
              <a:rPr lang="en-US" dirty="0"/>
              <a:t>Won any prize money above actual and necessary expenses-Come talk to me</a:t>
            </a:r>
          </a:p>
          <a:p>
            <a:pPr lvl="2"/>
            <a:r>
              <a:rPr lang="en-US" dirty="0"/>
              <a:t>We want to make sure you are still considered an amateur</a:t>
            </a:r>
          </a:p>
          <a:p>
            <a:r>
              <a:rPr lang="en-US" dirty="0"/>
              <a:t>Financial aid</a:t>
            </a:r>
          </a:p>
          <a:p>
            <a:pPr lvl="1"/>
            <a:r>
              <a:rPr lang="en-US" dirty="0"/>
              <a:t>Your financial aid package is from Rockford University</a:t>
            </a:r>
          </a:p>
          <a:p>
            <a:pPr lvl="1"/>
            <a:r>
              <a:rPr lang="en-US" dirty="0"/>
              <a:t>Outside scholarships may be okay as long as they don’t involved athletics</a:t>
            </a:r>
          </a:p>
        </p:txBody>
      </p:sp>
      <p:sp>
        <p:nvSpPr>
          <p:cNvPr id="6" name="TextBox 5">
            <a:extLst>
              <a:ext uri="{FF2B5EF4-FFF2-40B4-BE49-F238E27FC236}">
                <a16:creationId xmlns:a16="http://schemas.microsoft.com/office/drawing/2014/main" id="{923BCB7A-0EB2-4139-B05B-A2326BA1657A}"/>
              </a:ext>
            </a:extLst>
          </p:cNvPr>
          <p:cNvSpPr txBox="1"/>
          <p:nvPr/>
        </p:nvSpPr>
        <p:spPr>
          <a:xfrm>
            <a:off x="7137542" y="3793776"/>
            <a:ext cx="3565232" cy="230832"/>
          </a:xfrm>
          <a:prstGeom prst="rect">
            <a:avLst/>
          </a:prstGeom>
          <a:noFill/>
        </p:spPr>
        <p:txBody>
          <a:bodyPr wrap="square" rtlCol="0">
            <a:spAutoFit/>
          </a:bodyPr>
          <a:lstStyle/>
          <a:p>
            <a:endParaRPr lang="en-US" sz="900" dirty="0"/>
          </a:p>
        </p:txBody>
      </p:sp>
      <p:pic>
        <p:nvPicPr>
          <p:cNvPr id="8" name="Picture 7">
            <a:extLst>
              <a:ext uri="{FF2B5EF4-FFF2-40B4-BE49-F238E27FC236}">
                <a16:creationId xmlns:a16="http://schemas.microsoft.com/office/drawing/2014/main" id="{8D166A26-FC5F-4185-A37B-24576306D5E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690893" y="1693482"/>
            <a:ext cx="3282608" cy="2188405"/>
          </a:xfrm>
          <a:prstGeom prst="rect">
            <a:avLst/>
          </a:prstGeom>
        </p:spPr>
      </p:pic>
      <p:sp>
        <p:nvSpPr>
          <p:cNvPr id="9" name="TextBox 8">
            <a:extLst>
              <a:ext uri="{FF2B5EF4-FFF2-40B4-BE49-F238E27FC236}">
                <a16:creationId xmlns:a16="http://schemas.microsoft.com/office/drawing/2014/main" id="{810E2EF7-BA11-4690-B4CD-69A69646A3C7}"/>
              </a:ext>
            </a:extLst>
          </p:cNvPr>
          <p:cNvSpPr txBox="1"/>
          <p:nvPr/>
        </p:nvSpPr>
        <p:spPr>
          <a:xfrm>
            <a:off x="952500" y="7017404"/>
            <a:ext cx="772783" cy="923330"/>
          </a:xfrm>
          <a:prstGeom prst="rect">
            <a:avLst/>
          </a:prstGeom>
          <a:noFill/>
        </p:spPr>
        <p:txBody>
          <a:bodyPr wrap="square" rtlCol="0">
            <a:spAutoFit/>
          </a:bodyPr>
          <a:lstStyle/>
          <a:p>
            <a:r>
              <a:rPr lang="en-US" sz="900">
                <a:hlinkClick r:id="rId3" tooltip="https://www.footbasket.com/2019/06/4-tips-sports-betting-gambling-weekend.html"/>
              </a:rPr>
              <a:t>This Photo</a:t>
            </a:r>
            <a:r>
              <a:rPr lang="en-US" sz="900"/>
              <a:t> by Unknown Author is licensed under </a:t>
            </a:r>
            <a:r>
              <a:rPr lang="en-US" sz="900">
                <a:hlinkClick r:id="rId4" tooltip="https://creativecommons.org/licenses/by-nc-nd/3.0/"/>
              </a:rPr>
              <a:t>CC BY-NC-ND</a:t>
            </a:r>
            <a:endParaRPr lang="en-US" sz="900"/>
          </a:p>
        </p:txBody>
      </p:sp>
    </p:spTree>
    <p:extLst>
      <p:ext uri="{BB962C8B-B14F-4D97-AF65-F5344CB8AC3E}">
        <p14:creationId xmlns:p14="http://schemas.microsoft.com/office/powerpoint/2010/main" val="17525652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B745C-54FF-41C9-9057-8C2F539BA860}"/>
              </a:ext>
            </a:extLst>
          </p:cNvPr>
          <p:cNvSpPr>
            <a:spLocks noGrp="1"/>
          </p:cNvSpPr>
          <p:nvPr>
            <p:ph type="title"/>
          </p:nvPr>
        </p:nvSpPr>
        <p:spPr/>
        <p:txBody>
          <a:bodyPr/>
          <a:lstStyle/>
          <a:p>
            <a:r>
              <a:rPr lang="en-US" dirty="0"/>
              <a:t>Transfer Students &amp; International Students</a:t>
            </a:r>
          </a:p>
        </p:txBody>
      </p:sp>
      <p:sp>
        <p:nvSpPr>
          <p:cNvPr id="3" name="Content Placeholder 2">
            <a:extLst>
              <a:ext uri="{FF2B5EF4-FFF2-40B4-BE49-F238E27FC236}">
                <a16:creationId xmlns:a16="http://schemas.microsoft.com/office/drawing/2014/main" id="{DC74D2BC-4F60-4209-9796-AB0A2EBD9DB5}"/>
              </a:ext>
            </a:extLst>
          </p:cNvPr>
          <p:cNvSpPr>
            <a:spLocks noGrp="1"/>
          </p:cNvSpPr>
          <p:nvPr>
            <p:ph idx="1"/>
          </p:nvPr>
        </p:nvSpPr>
        <p:spPr/>
        <p:txBody>
          <a:bodyPr/>
          <a:lstStyle/>
          <a:p>
            <a:r>
              <a:rPr lang="en-US" dirty="0"/>
              <a:t>Transfer Students</a:t>
            </a:r>
          </a:p>
          <a:p>
            <a:pPr lvl="1"/>
            <a:r>
              <a:rPr lang="en-US" dirty="0"/>
              <a:t>Can’t transfer out of trouble</a:t>
            </a:r>
          </a:p>
          <a:p>
            <a:pPr lvl="1"/>
            <a:r>
              <a:rPr lang="en-US" dirty="0"/>
              <a:t>If you were ineligible at your last school, you may be ineligible with us</a:t>
            </a:r>
          </a:p>
          <a:p>
            <a:pPr lvl="2"/>
            <a:r>
              <a:rPr lang="en-US" dirty="0"/>
              <a:t>Will meet with each of you individually to go over your tracer report</a:t>
            </a:r>
          </a:p>
          <a:p>
            <a:pPr lvl="1"/>
            <a:r>
              <a:rPr lang="en-US" dirty="0"/>
              <a:t>Same applies if you want to transfer from RU</a:t>
            </a:r>
          </a:p>
          <a:p>
            <a:pPr lvl="2"/>
            <a:r>
              <a:rPr lang="en-US" dirty="0"/>
              <a:t>Different types of releases based on where you are looking to go-Come talk to us</a:t>
            </a:r>
          </a:p>
          <a:p>
            <a:r>
              <a:rPr lang="en-US" dirty="0"/>
              <a:t>International Students</a:t>
            </a:r>
          </a:p>
          <a:p>
            <a:pPr lvl="1"/>
            <a:r>
              <a:rPr lang="en-US" dirty="0"/>
              <a:t>You have to be deemed eligible from the NCAA Eligibility Center</a:t>
            </a:r>
          </a:p>
          <a:p>
            <a:pPr lvl="1"/>
            <a:r>
              <a:rPr lang="en-US" dirty="0"/>
              <a:t>You create your account and submit all the information needed then I can track the progress and confirm when/if you are eligible </a:t>
            </a:r>
          </a:p>
        </p:txBody>
      </p:sp>
      <p:pic>
        <p:nvPicPr>
          <p:cNvPr id="5" name="Picture 4">
            <a:extLst>
              <a:ext uri="{FF2B5EF4-FFF2-40B4-BE49-F238E27FC236}">
                <a16:creationId xmlns:a16="http://schemas.microsoft.com/office/drawing/2014/main" id="{CD070C13-537B-48AD-B429-DB0C1CF46E7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989891" y="5426466"/>
            <a:ext cx="1344551" cy="1361571"/>
          </a:xfrm>
          <a:prstGeom prst="rect">
            <a:avLst/>
          </a:prstGeom>
        </p:spPr>
      </p:pic>
    </p:spTree>
    <p:extLst>
      <p:ext uri="{BB962C8B-B14F-4D97-AF65-F5344CB8AC3E}">
        <p14:creationId xmlns:p14="http://schemas.microsoft.com/office/powerpoint/2010/main" val="3985653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80E38-66E3-42E4-B4A9-05E791BF131D}"/>
              </a:ext>
            </a:extLst>
          </p:cNvPr>
          <p:cNvSpPr>
            <a:spLocks noGrp="1"/>
          </p:cNvSpPr>
          <p:nvPr>
            <p:ph type="title"/>
          </p:nvPr>
        </p:nvSpPr>
        <p:spPr/>
        <p:txBody>
          <a:bodyPr/>
          <a:lstStyle/>
          <a:p>
            <a:r>
              <a:rPr lang="en-US" dirty="0"/>
              <a:t>Paperwork	</a:t>
            </a:r>
          </a:p>
        </p:txBody>
      </p:sp>
      <p:sp>
        <p:nvSpPr>
          <p:cNvPr id="3" name="Content Placeholder 2">
            <a:extLst>
              <a:ext uri="{FF2B5EF4-FFF2-40B4-BE49-F238E27FC236}">
                <a16:creationId xmlns:a16="http://schemas.microsoft.com/office/drawing/2014/main" id="{DBC69EBB-3CE7-4901-B6C9-3B522B480454}"/>
              </a:ext>
            </a:extLst>
          </p:cNvPr>
          <p:cNvSpPr>
            <a:spLocks noGrp="1"/>
          </p:cNvSpPr>
          <p:nvPr>
            <p:ph idx="1"/>
          </p:nvPr>
        </p:nvSpPr>
        <p:spPr>
          <a:xfrm>
            <a:off x="838200" y="1825624"/>
            <a:ext cx="10515600" cy="4534535"/>
          </a:xfrm>
        </p:spPr>
        <p:txBody>
          <a:bodyPr>
            <a:normAutofit fontScale="92500" lnSpcReduction="10000"/>
          </a:bodyPr>
          <a:lstStyle/>
          <a:p>
            <a:r>
              <a:rPr lang="en-US" dirty="0"/>
              <a:t>Any minors in the room?</a:t>
            </a:r>
          </a:p>
          <a:p>
            <a:pPr lvl="1"/>
            <a:r>
              <a:rPr lang="en-US" dirty="0"/>
              <a:t>A parent or legal guardian have to sign the forms for anyone under the age of 18</a:t>
            </a:r>
          </a:p>
          <a:p>
            <a:pPr lvl="2"/>
            <a:r>
              <a:rPr lang="en-US" dirty="0"/>
              <a:t>Keep your forms separate and come see me at the end so we can get the forms where they need to go</a:t>
            </a:r>
          </a:p>
          <a:p>
            <a:r>
              <a:rPr lang="en-US" dirty="0"/>
              <a:t>NCAA Student Athlete Statement and Drug Testing Consent Combined</a:t>
            </a:r>
          </a:p>
          <a:p>
            <a:pPr lvl="1"/>
            <a:r>
              <a:rPr lang="en-US" dirty="0"/>
              <a:t>Blue packet</a:t>
            </a:r>
          </a:p>
          <a:p>
            <a:pPr lvl="2"/>
            <a:r>
              <a:rPr lang="en-US" dirty="0">
                <a:hlinkClick r:id="rId2"/>
              </a:rPr>
              <a:t>2025-26 Student Athlete Statement and Drug Testing Consent Combined.pdf</a:t>
            </a:r>
            <a:endParaRPr lang="en-US" dirty="0"/>
          </a:p>
          <a:p>
            <a:r>
              <a:rPr lang="en-US" dirty="0"/>
              <a:t>RU Athletics Drug Testing Consent Form</a:t>
            </a:r>
          </a:p>
          <a:p>
            <a:pPr lvl="1"/>
            <a:r>
              <a:rPr lang="en-US" dirty="0"/>
              <a:t>Legal in IL doesn’t necessarily mean legal by NCAA; review banned substance list/talk with Athletic Trainers</a:t>
            </a:r>
          </a:p>
          <a:p>
            <a:pPr lvl="2"/>
            <a:r>
              <a:rPr lang="en-US" dirty="0">
                <a:hlinkClick r:id="rId3"/>
              </a:rPr>
              <a:t>2025-26 NCAA Banned Substances.pdf</a:t>
            </a:r>
            <a:endParaRPr lang="en-US" dirty="0"/>
          </a:p>
          <a:p>
            <a:pPr lvl="1"/>
            <a:r>
              <a:rPr lang="en-US" dirty="0"/>
              <a:t>Purple sheet</a:t>
            </a:r>
          </a:p>
          <a:p>
            <a:pPr lvl="2"/>
            <a:r>
              <a:rPr lang="en-US" dirty="0">
                <a:hlinkClick r:id="rId4"/>
              </a:rPr>
              <a:t>RU Athletics Drug Testing Consent Form.pdf</a:t>
            </a:r>
            <a:endParaRPr lang="en-US" dirty="0"/>
          </a:p>
          <a:p>
            <a:pPr lvl="2"/>
            <a:endParaRPr lang="en-US" dirty="0"/>
          </a:p>
          <a:p>
            <a:pPr marL="457200" lvl="1" indent="0">
              <a:buNone/>
            </a:pPr>
            <a:endParaRPr lang="en-US" dirty="0"/>
          </a:p>
        </p:txBody>
      </p:sp>
      <p:pic>
        <p:nvPicPr>
          <p:cNvPr id="5" name="Picture 4">
            <a:extLst>
              <a:ext uri="{FF2B5EF4-FFF2-40B4-BE49-F238E27FC236}">
                <a16:creationId xmlns:a16="http://schemas.microsoft.com/office/drawing/2014/main" id="{727D16E8-6490-4B72-AC63-3517901EB666}"/>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8275610" y="5033972"/>
            <a:ext cx="1877682" cy="1637104"/>
          </a:xfrm>
          <a:prstGeom prst="rect">
            <a:avLst/>
          </a:prstGeom>
        </p:spPr>
      </p:pic>
    </p:spTree>
    <p:extLst>
      <p:ext uri="{BB962C8B-B14F-4D97-AF65-F5344CB8AC3E}">
        <p14:creationId xmlns:p14="http://schemas.microsoft.com/office/powerpoint/2010/main" val="2492501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2415F-B3AF-4DF5-AB0D-FC18F3794D48}"/>
              </a:ext>
            </a:extLst>
          </p:cNvPr>
          <p:cNvSpPr>
            <a:spLocks noGrp="1"/>
          </p:cNvSpPr>
          <p:nvPr>
            <p:ph type="title"/>
          </p:nvPr>
        </p:nvSpPr>
        <p:spPr/>
        <p:txBody>
          <a:bodyPr/>
          <a:lstStyle/>
          <a:p>
            <a:r>
              <a:rPr lang="en-US" dirty="0"/>
              <a:t>Enjoy the Year!</a:t>
            </a:r>
          </a:p>
        </p:txBody>
      </p:sp>
      <p:sp>
        <p:nvSpPr>
          <p:cNvPr id="3" name="Content Placeholder 2">
            <a:extLst>
              <a:ext uri="{FF2B5EF4-FFF2-40B4-BE49-F238E27FC236}">
                <a16:creationId xmlns:a16="http://schemas.microsoft.com/office/drawing/2014/main" id="{C240A44A-54E5-4A15-9FA7-18557FA69C7F}"/>
              </a:ext>
            </a:extLst>
          </p:cNvPr>
          <p:cNvSpPr>
            <a:spLocks noGrp="1"/>
          </p:cNvSpPr>
          <p:nvPr>
            <p:ph idx="1"/>
          </p:nvPr>
        </p:nvSpPr>
        <p:spPr/>
        <p:txBody>
          <a:bodyPr/>
          <a:lstStyle/>
          <a:p>
            <a:r>
              <a:rPr lang="en-US" sz="2600" dirty="0">
                <a:effectLst/>
                <a:latin typeface="Calibri" panose="020F0502020204030204" pitchFamily="34" charset="0"/>
                <a:ea typeface="Calibri" panose="020F0502020204030204" pitchFamily="34" charset="0"/>
                <a:cs typeface="Times New Roman" panose="02020603050405020304" pitchFamily="18" charset="0"/>
              </a:rPr>
              <a:t>Most important rule-Always ask before you act!</a:t>
            </a:r>
          </a:p>
          <a:p>
            <a:pPr lvl="1"/>
            <a:r>
              <a:rPr lang="en-US" sz="2200" dirty="0">
                <a:latin typeface="Calibri" panose="020F0502020204030204" pitchFamily="34" charset="0"/>
                <a:ea typeface="Calibri" panose="020F0502020204030204" pitchFamily="34" charset="0"/>
                <a:cs typeface="Times New Roman" panose="02020603050405020304" pitchFamily="18" charset="0"/>
              </a:rPr>
              <a:t>There are a lot of rules and we want to make sure we stay compliant</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600" dirty="0">
                <a:latin typeface="Calibri" panose="020F0502020204030204" pitchFamily="34" charset="0"/>
                <a:ea typeface="Calibri" panose="020F0502020204030204" pitchFamily="34" charset="0"/>
                <a:cs typeface="Times New Roman" panose="02020603050405020304" pitchFamily="18" charset="0"/>
              </a:rPr>
              <a:t>Welcome again to Rockford University</a:t>
            </a:r>
          </a:p>
          <a:p>
            <a:pPr lvl="1"/>
            <a:r>
              <a:rPr lang="en-US" sz="2200" dirty="0">
                <a:effectLst/>
                <a:latin typeface="Calibri" panose="020F0502020204030204" pitchFamily="34" charset="0"/>
                <a:ea typeface="Calibri" panose="020F0502020204030204" pitchFamily="34" charset="0"/>
                <a:cs typeface="Times New Roman" panose="02020603050405020304" pitchFamily="18" charset="0"/>
              </a:rPr>
              <a:t>We are happy you are here!</a:t>
            </a:r>
          </a:p>
          <a:p>
            <a:pPr lvl="1"/>
            <a:r>
              <a:rPr lang="en-US" sz="2200" dirty="0">
                <a:latin typeface="Calibri" panose="020F0502020204030204" pitchFamily="34" charset="0"/>
                <a:ea typeface="Calibri" panose="020F0502020204030204" pitchFamily="34" charset="0"/>
                <a:cs typeface="Times New Roman" panose="02020603050405020304" pitchFamily="18" charset="0"/>
              </a:rPr>
              <a:t>We look forward to a great and successful year!</a:t>
            </a:r>
          </a:p>
          <a:p>
            <a:r>
              <a:rPr lang="en-US" sz="2600" dirty="0">
                <a:effectLst/>
                <a:latin typeface="Calibri" panose="020F0502020204030204" pitchFamily="34" charset="0"/>
                <a:ea typeface="Calibri" panose="020F0502020204030204" pitchFamily="34" charset="0"/>
                <a:cs typeface="Times New Roman" panose="02020603050405020304" pitchFamily="18" charset="0"/>
              </a:rPr>
              <a:t>GO REGENTS!!!</a:t>
            </a:r>
          </a:p>
          <a:p>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AutoShape 2" descr="Rockford University Logo">
            <a:extLst>
              <a:ext uri="{FF2B5EF4-FFF2-40B4-BE49-F238E27FC236}">
                <a16:creationId xmlns:a16="http://schemas.microsoft.com/office/drawing/2014/main" id="{CAF7986C-2D03-4E82-8224-C5DAA835816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Graphic 5">
            <a:extLst>
              <a:ext uri="{FF2B5EF4-FFF2-40B4-BE49-F238E27FC236}">
                <a16:creationId xmlns:a16="http://schemas.microsoft.com/office/drawing/2014/main" id="{5164AE2F-6517-4119-ACDC-A149F9A2A80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22615" y="3984983"/>
            <a:ext cx="2173408" cy="2483895"/>
          </a:xfrm>
          <a:prstGeom prst="rect">
            <a:avLst/>
          </a:prstGeom>
        </p:spPr>
      </p:pic>
    </p:spTree>
    <p:extLst>
      <p:ext uri="{BB962C8B-B14F-4D97-AF65-F5344CB8AC3E}">
        <p14:creationId xmlns:p14="http://schemas.microsoft.com/office/powerpoint/2010/main" val="18313284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8F006-2BDA-48D9-8CF7-EBFFF0B2B770}"/>
              </a:ext>
            </a:extLst>
          </p:cNvPr>
          <p:cNvSpPr>
            <a:spLocks noGrp="1"/>
          </p:cNvSpPr>
          <p:nvPr>
            <p:ph type="title"/>
          </p:nvPr>
        </p:nvSpPr>
        <p:spPr/>
        <p:txBody>
          <a:bodyPr/>
          <a:lstStyle/>
          <a:p>
            <a:r>
              <a:rPr lang="en-US" dirty="0"/>
              <a:t>Organization	</a:t>
            </a:r>
          </a:p>
        </p:txBody>
      </p:sp>
      <p:sp>
        <p:nvSpPr>
          <p:cNvPr id="3" name="Content Placeholder 2">
            <a:extLst>
              <a:ext uri="{FF2B5EF4-FFF2-40B4-BE49-F238E27FC236}">
                <a16:creationId xmlns:a16="http://schemas.microsoft.com/office/drawing/2014/main" id="{58FBA938-1C57-41F5-B44A-E62E8FC5CDCB}"/>
              </a:ext>
            </a:extLst>
          </p:cNvPr>
          <p:cNvSpPr>
            <a:spLocks noGrp="1"/>
          </p:cNvSpPr>
          <p:nvPr>
            <p:ph idx="1"/>
          </p:nvPr>
        </p:nvSpPr>
        <p:spPr/>
        <p:txBody>
          <a:bodyPr>
            <a:normAutofit fontScale="92500" lnSpcReduction="10000"/>
          </a:bodyPr>
          <a:lstStyle/>
          <a:p>
            <a:r>
              <a:rPr lang="en-US" dirty="0"/>
              <a:t>All of this information is on our athletic website</a:t>
            </a:r>
          </a:p>
          <a:p>
            <a:pPr lvl="1"/>
            <a:r>
              <a:rPr lang="en-US" dirty="0">
                <a:hlinkClick r:id="rId2"/>
              </a:rPr>
              <a:t>https://rockfordregents.com/sports/2023/7/27/compliance.aspx</a:t>
            </a:r>
            <a:endParaRPr lang="en-US" dirty="0"/>
          </a:p>
          <a:p>
            <a:pPr lvl="2"/>
            <a:r>
              <a:rPr lang="en-US" dirty="0"/>
              <a:t>It will be updated but you can use this as a reference</a:t>
            </a:r>
          </a:p>
          <a:p>
            <a:r>
              <a:rPr lang="en-US" dirty="0"/>
              <a:t>Double check you filled out each section</a:t>
            </a:r>
          </a:p>
          <a:p>
            <a:pPr lvl="1"/>
            <a:r>
              <a:rPr lang="en-US" dirty="0"/>
              <a:t>Signed and dated where you were supposed to</a:t>
            </a:r>
          </a:p>
          <a:p>
            <a:r>
              <a:rPr lang="en-US" dirty="0"/>
              <a:t>Blue packet on top, purple underneath, and paper clip together</a:t>
            </a:r>
          </a:p>
          <a:p>
            <a:r>
              <a:rPr lang="en-US" dirty="0"/>
              <a:t>Work with your team to put the packets in alphabetical order based on your last name</a:t>
            </a:r>
          </a:p>
          <a:p>
            <a:pPr lvl="1"/>
            <a:r>
              <a:rPr lang="en-US" dirty="0"/>
              <a:t>These forms have to be filled out completely, turned in, and reviewed prior to being cleared to practice.</a:t>
            </a:r>
          </a:p>
          <a:p>
            <a:pPr lvl="1"/>
            <a:r>
              <a:rPr lang="en-US" dirty="0"/>
              <a:t>If you missed any sections or didn’t sign somewhere you won’t be able to start practice and have to come back to finish the form</a:t>
            </a:r>
          </a:p>
          <a:p>
            <a:pPr marL="457200" lvl="1" indent="0">
              <a:buNone/>
            </a:pPr>
            <a:endParaRPr lang="en-US" dirty="0"/>
          </a:p>
        </p:txBody>
      </p:sp>
      <p:pic>
        <p:nvPicPr>
          <p:cNvPr id="5" name="Picture 4">
            <a:extLst>
              <a:ext uri="{FF2B5EF4-FFF2-40B4-BE49-F238E27FC236}">
                <a16:creationId xmlns:a16="http://schemas.microsoft.com/office/drawing/2014/main" id="{DF80580A-C7CF-4105-8766-570F703CED3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107696" y="508958"/>
            <a:ext cx="3877988" cy="1678976"/>
          </a:xfrm>
          <a:prstGeom prst="rect">
            <a:avLst/>
          </a:prstGeom>
        </p:spPr>
      </p:pic>
    </p:spTree>
    <p:extLst>
      <p:ext uri="{BB962C8B-B14F-4D97-AF65-F5344CB8AC3E}">
        <p14:creationId xmlns:p14="http://schemas.microsoft.com/office/powerpoint/2010/main" val="41365887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8965</TotalTime>
  <Words>781</Words>
  <Application>Microsoft Office PowerPoint</Application>
  <PresentationFormat>Widescreen</PresentationFormat>
  <Paragraphs>104</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Calibri Light</vt:lpstr>
      <vt:lpstr>Courier New</vt:lpstr>
      <vt:lpstr>Symbol</vt:lpstr>
      <vt:lpstr>Office Theme</vt:lpstr>
      <vt:lpstr>NCAA Compliance </vt:lpstr>
      <vt:lpstr>Athletic Department Staffing  https://rockfordregents.com/staff-directory </vt:lpstr>
      <vt:lpstr>The Old and The New</vt:lpstr>
      <vt:lpstr>Eligibility</vt:lpstr>
      <vt:lpstr>Ethical Conduct, Amateurism, Financial Aid </vt:lpstr>
      <vt:lpstr>Transfer Students &amp; International Students</vt:lpstr>
      <vt:lpstr>Paperwork </vt:lpstr>
      <vt:lpstr>Enjoy the Year!</vt:lpstr>
      <vt:lpstr>Organization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NCAA Compliance</dc:title>
  <dc:creator>Stanek, Jessica M.</dc:creator>
  <cp:lastModifiedBy>Stanek, Jessica M.</cp:lastModifiedBy>
  <cp:revision>30</cp:revision>
  <dcterms:created xsi:type="dcterms:W3CDTF">2025-08-08T12:21:06Z</dcterms:created>
  <dcterms:modified xsi:type="dcterms:W3CDTF">2025-08-14T17:46:48Z</dcterms:modified>
</cp:coreProperties>
</file>